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7" r:id="rId9"/>
    <p:sldId id="268" r:id="rId10"/>
    <p:sldId id="262" r:id="rId11"/>
    <p:sldId id="263" r:id="rId12"/>
    <p:sldId id="270" r:id="rId13"/>
    <p:sldId id="264" r:id="rId14"/>
    <p:sldId id="269" r:id="rId15"/>
    <p:sldId id="265" r:id="rId16"/>
    <p:sldId id="271" r:id="rId1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2" d="100"/>
          <a:sy n="52" d="100"/>
        </p:scale>
        <p:origin x="1044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9375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4442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46760" y="978337"/>
            <a:ext cx="7650480" cy="515278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762"/>
              </a:lnSpc>
              <a:buNone/>
            </a:pPr>
            <a:r>
              <a:rPr lang="en-US" sz="541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Comprehensive Analysis and Predictive Modeling of Global Development Trends</a:t>
            </a:r>
            <a:endParaRPr lang="en-US" sz="5410" dirty="0"/>
          </a:p>
        </p:txBody>
      </p:sp>
      <p:sp>
        <p:nvSpPr>
          <p:cNvPr id="6" name="Text 3"/>
          <p:cNvSpPr/>
          <p:nvPr/>
        </p:nvSpPr>
        <p:spPr>
          <a:xfrm>
            <a:off x="746760" y="6429732"/>
            <a:ext cx="7650480" cy="298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Name:      Muhammad Faisal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746760" y="6952417"/>
            <a:ext cx="7650480" cy="2987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52"/>
              </a:lnSpc>
              <a:buNone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 No:    BSCS202110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991910"/>
            <a:ext cx="600360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Preprocessing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1144310" y="2019538"/>
            <a:ext cx="44410" cy="5218152"/>
          </a:xfrm>
          <a:prstGeom prst="roundRect">
            <a:avLst>
              <a:gd name="adj" fmla="val 225151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416427" y="249715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6484" y="226945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01388" y="2311122"/>
            <a:ext cx="13001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2388513" y="224170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Cleaning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2388513" y="2722126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Identifying and addressing missing values, outliers, and inconsistencies in the dataset to ensure data quality and integrity.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310598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16484" y="408289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62454" y="4124563"/>
            <a:ext cx="2080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2388513" y="4055150"/>
            <a:ext cx="306228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Feature Engineering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2388513" y="4535567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Creating new features from existing data to enhance the predictive power of the models and uncover hidden patterns.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24039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16484" y="5896332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59597" y="5938004"/>
            <a:ext cx="2137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2388513" y="5868591"/>
            <a:ext cx="4020741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Normalization and Scaling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2388513" y="6349008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Transforming the data to a common scale to prevent certain features from dominating the objective function during modeling.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1736050"/>
            <a:ext cx="10554414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Correlation Analysis &amp; Time Series Analysis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3569137"/>
            <a:ext cx="555427" cy="55542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346734"/>
            <a:ext cx="30251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Correlation Analysis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4827151"/>
            <a:ext cx="329588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Examine the relationships between key development indicators to uncover insights into interdependent factors driving global progress.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7137" y="3569137"/>
            <a:ext cx="555427" cy="555427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346734"/>
            <a:ext cx="3068717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Time Series Analysis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4827151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Analyze historical trends and patterns to identify long-term drivers and forecast future development trajectories across regions and sectors.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6400" y="3569137"/>
            <a:ext cx="555427" cy="555427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346734"/>
            <a:ext cx="303097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Predictive Modeling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4827151"/>
            <a:ext cx="329600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Leverage advanced statistical techniques to build predictive models that can estimate the future evolution of global development metrics.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5E6B2B89-B028-D5FE-EDE1-BC50F803680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pic>
        <p:nvPicPr>
          <p:cNvPr id="3" name="Picture 2" descr="A graph with blue and orange lines&#10;&#10;Description automatically generated">
            <a:extLst>
              <a:ext uri="{FF2B5EF4-FFF2-40B4-BE49-F238E27FC236}">
                <a16:creationId xmlns:a16="http://schemas.microsoft.com/office/drawing/2014/main" id="{81625BD1-9D24-9D92-4AB7-345A82B88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980" y="413596"/>
            <a:ext cx="13738440" cy="740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768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35124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Modeling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3489960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Techniques Used: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2393394" y="3951387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Regression Analysis: Predicting continuous variables.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2393394" y="4505355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Classification Analysis: Predicting discrete categories.</a:t>
            </a:r>
            <a:endParaRPr lang="en-US" sz="3200" dirty="0"/>
          </a:p>
        </p:txBody>
      </p:sp>
      <p:sp>
        <p:nvSpPr>
          <p:cNvPr id="8" name="Text 6"/>
          <p:cNvSpPr/>
          <p:nvPr/>
        </p:nvSpPr>
        <p:spPr>
          <a:xfrm>
            <a:off x="2393393" y="5160169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Clustering Analysis: Identifying groups of similar data points.</a:t>
            </a:r>
            <a:endParaRPr lang="en-US" sz="3200" dirty="0"/>
          </a:p>
        </p:txBody>
      </p:sp>
      <p:sp>
        <p:nvSpPr>
          <p:cNvPr id="9" name="Text 7"/>
          <p:cNvSpPr/>
          <p:nvPr/>
        </p:nvSpPr>
        <p:spPr>
          <a:xfrm>
            <a:off x="2393394" y="5791320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Model Evaluation:</a:t>
            </a:r>
            <a:endParaRPr lang="en-US" sz="3200" dirty="0"/>
          </a:p>
        </p:txBody>
      </p:sp>
      <p:sp>
        <p:nvSpPr>
          <p:cNvPr id="10" name="Text 8"/>
          <p:cNvSpPr/>
          <p:nvPr/>
        </p:nvSpPr>
        <p:spPr>
          <a:xfrm>
            <a:off x="2393394" y="6368951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Metrics for regression, classification, and clustering.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5E6B2B89-B028-D5FE-EDE1-BC50F803680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969D3A-93B1-97D8-DCD8-EF9B915E2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221" y="797987"/>
            <a:ext cx="12267957" cy="663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0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37993" y="3442216"/>
            <a:ext cx="79153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Conclusion &amp; Future Work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2037993" y="4469844"/>
            <a:ext cx="5166122" cy="3095030"/>
          </a:xfrm>
          <a:prstGeom prst="roundRect">
            <a:avLst>
              <a:gd name="adj" fmla="val 323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2267783" y="46996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Key Takeaways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2623185" y="5180052"/>
            <a:ext cx="43511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Summary of findings and insights from the WDI dataset.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2623185" y="5924312"/>
            <a:ext cx="43511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Importance of data preprocessing and analysis.</a:t>
            </a:r>
            <a:endParaRPr lang="en-US" sz="2000" dirty="0"/>
          </a:p>
        </p:txBody>
      </p:sp>
      <p:sp>
        <p:nvSpPr>
          <p:cNvPr id="10" name="Shape 7"/>
          <p:cNvSpPr/>
          <p:nvPr/>
        </p:nvSpPr>
        <p:spPr>
          <a:xfrm>
            <a:off x="7426285" y="4469844"/>
            <a:ext cx="5166122" cy="3095030"/>
          </a:xfrm>
          <a:prstGeom prst="roundRect">
            <a:avLst>
              <a:gd name="adj" fmla="val 3231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656076" y="469963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Future Directions</a:t>
            </a:r>
            <a:endParaRPr lang="en-US" sz="2187" dirty="0"/>
          </a:p>
        </p:txBody>
      </p:sp>
      <p:sp>
        <p:nvSpPr>
          <p:cNvPr id="12" name="Text 9"/>
          <p:cNvSpPr/>
          <p:nvPr/>
        </p:nvSpPr>
        <p:spPr>
          <a:xfrm>
            <a:off x="8011478" y="5180052"/>
            <a:ext cx="43511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Explore advanced modeling techniques (e.g., neural networks).</a:t>
            </a:r>
            <a:endParaRPr lang="en-US" sz="2000" dirty="0"/>
          </a:p>
        </p:txBody>
      </p:sp>
      <p:sp>
        <p:nvSpPr>
          <p:cNvPr id="13" name="Text 10"/>
          <p:cNvSpPr/>
          <p:nvPr/>
        </p:nvSpPr>
        <p:spPr>
          <a:xfrm>
            <a:off x="8011478" y="5924312"/>
            <a:ext cx="43511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Investigate model interpretability and causal relationships.</a:t>
            </a:r>
            <a:endParaRPr lang="en-US" sz="2000" dirty="0"/>
          </a:p>
        </p:txBody>
      </p:sp>
      <p:sp>
        <p:nvSpPr>
          <p:cNvPr id="14" name="Text 11"/>
          <p:cNvSpPr/>
          <p:nvPr/>
        </p:nvSpPr>
        <p:spPr>
          <a:xfrm>
            <a:off x="8011478" y="6668572"/>
            <a:ext cx="435113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0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Assess impact of policy changes on development indicators.</a:t>
            </a:r>
            <a:endParaRPr lang="en-US" sz="20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3357503" y="625864"/>
            <a:ext cx="79153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80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Have any Question?</a:t>
            </a:r>
          </a:p>
          <a:p>
            <a:pPr marL="0" indent="0" algn="ctr">
              <a:lnSpc>
                <a:spcPts val="5468"/>
              </a:lnSpc>
              <a:buNone/>
            </a:pPr>
            <a:endParaRPr lang="en-US" sz="8000" dirty="0"/>
          </a:p>
        </p:txBody>
      </p:sp>
      <p:sp>
        <p:nvSpPr>
          <p:cNvPr id="15" name="Text 2">
            <a:extLst>
              <a:ext uri="{FF2B5EF4-FFF2-40B4-BE49-F238E27FC236}">
                <a16:creationId xmlns:a16="http://schemas.microsoft.com/office/drawing/2014/main" id="{BDEDFDBD-92CD-0ABD-6081-51B97DBA4F03}"/>
              </a:ext>
            </a:extLst>
          </p:cNvPr>
          <p:cNvSpPr/>
          <p:nvPr/>
        </p:nvSpPr>
        <p:spPr>
          <a:xfrm>
            <a:off x="3357503" y="3767613"/>
            <a:ext cx="791539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96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Thank you!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796203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695926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54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Introduction</a:t>
            </a:r>
            <a:endParaRPr lang="en-US" sz="5400" dirty="0"/>
          </a:p>
        </p:txBody>
      </p:sp>
      <p:sp>
        <p:nvSpPr>
          <p:cNvPr id="6" name="Text 3"/>
          <p:cNvSpPr/>
          <p:nvPr/>
        </p:nvSpPr>
        <p:spPr>
          <a:xfrm>
            <a:off x="833199" y="2723555"/>
            <a:ext cx="747760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Background:</a:t>
            </a: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 Overview of the World Bank Development Indicators (WDI) dataset.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833199" y="3639979"/>
            <a:ext cx="7477601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Objectives: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1188601" y="4223147"/>
            <a:ext cx="712220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Explore and identify patterns in the data.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88601" y="4634151"/>
            <a:ext cx="712220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Perform data preprocessing for quality enhancement.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1188601" y="5045154"/>
            <a:ext cx="712220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Analyze correlations and inter-indicator relationships.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188601" y="5456158"/>
            <a:ext cx="712220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Conduct time series analysis for GDP forecasting.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88601" y="5867162"/>
            <a:ext cx="7122200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4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Develop predictive models using regression, classification, and clustering.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142887"/>
            <a:ext cx="61196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Research Questions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5315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6" name="Text 4"/>
          <p:cNvSpPr/>
          <p:nvPr/>
        </p:nvSpPr>
        <p:spPr>
          <a:xfrm>
            <a:off x="2222897" y="3573185"/>
            <a:ext cx="13001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531513"/>
            <a:ext cx="4444008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How have global development indicators evolved over time?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7426285" y="353151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572256" y="3573185"/>
            <a:ext cx="208002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8148399" y="3531513"/>
            <a:ext cx="4444008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Are there strong correlations between different indicators?</a:t>
            </a:r>
            <a:endParaRPr lang="en-US" sz="2400" dirty="0"/>
          </a:p>
        </p:txBody>
      </p:sp>
      <p:sp>
        <p:nvSpPr>
          <p:cNvPr id="11" name="Shape 9"/>
          <p:cNvSpPr/>
          <p:nvPr/>
        </p:nvSpPr>
        <p:spPr>
          <a:xfrm>
            <a:off x="2037993" y="50451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2181106" y="5086826"/>
            <a:ext cx="213717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2624" dirty="0"/>
          </a:p>
        </p:txBody>
      </p:sp>
      <p:sp>
        <p:nvSpPr>
          <p:cNvPr id="13" name="Text 11"/>
          <p:cNvSpPr/>
          <p:nvPr/>
        </p:nvSpPr>
        <p:spPr>
          <a:xfrm>
            <a:off x="2760107" y="5045154"/>
            <a:ext cx="444400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 we predict a country's GDP using other indicators?</a:t>
            </a:r>
            <a:endParaRPr lang="en-US" sz="2400" dirty="0"/>
          </a:p>
        </p:txBody>
      </p:sp>
      <p:sp>
        <p:nvSpPr>
          <p:cNvPr id="14" name="Shape 12"/>
          <p:cNvSpPr/>
          <p:nvPr/>
        </p:nvSpPr>
        <p:spPr>
          <a:xfrm>
            <a:off x="7426285" y="504515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DEEE6"/>
          </a:solidFill>
          <a:ln w="7620">
            <a:solidFill>
              <a:srgbClr val="C3D4CC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5" name="Text 13"/>
          <p:cNvSpPr/>
          <p:nvPr/>
        </p:nvSpPr>
        <p:spPr>
          <a:xfrm>
            <a:off x="7557730" y="5086826"/>
            <a:ext cx="237053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2624" dirty="0"/>
          </a:p>
        </p:txBody>
      </p:sp>
      <p:sp>
        <p:nvSpPr>
          <p:cNvPr id="16" name="Text 14"/>
          <p:cNvSpPr/>
          <p:nvPr/>
        </p:nvSpPr>
        <p:spPr>
          <a:xfrm>
            <a:off x="8148399" y="5045154"/>
            <a:ext cx="4444008" cy="10415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Can we classify countries based on their development indicators?</a:t>
            </a:r>
            <a:endParaRPr lang="en-US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2037993" y="2676168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6600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Related Work</a:t>
            </a:r>
            <a:endParaRPr lang="en-US" sz="6600" dirty="0"/>
          </a:p>
        </p:txBody>
      </p:sp>
      <p:sp>
        <p:nvSpPr>
          <p:cNvPr id="5" name="Text 3"/>
          <p:cNvSpPr/>
          <p:nvPr/>
        </p:nvSpPr>
        <p:spPr>
          <a:xfrm>
            <a:off x="2037993" y="3814882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sz="32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Previous Research:</a:t>
            </a:r>
            <a:endParaRPr lang="en-US" sz="3200" dirty="0"/>
          </a:p>
        </p:txBody>
      </p:sp>
      <p:sp>
        <p:nvSpPr>
          <p:cNvPr id="6" name="Text 4"/>
          <p:cNvSpPr/>
          <p:nvPr/>
        </p:nvSpPr>
        <p:spPr>
          <a:xfrm>
            <a:off x="2393394" y="4398050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Economic Growth Analysis: Impact of trade, investment, and policies.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2393393" y="5292060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Environmental Sustainability: Trends in climate </a:t>
            </a:r>
          </a:p>
          <a:p>
            <a:pPr algn="l">
              <a:lnSpc>
                <a:spcPts val="2624"/>
              </a:lnSpc>
              <a:buSzPct val="100000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	change and energy consumption.</a:t>
            </a:r>
            <a:endParaRPr lang="en-US" sz="3200" dirty="0"/>
          </a:p>
        </p:txBody>
      </p:sp>
      <p:sp>
        <p:nvSpPr>
          <p:cNvPr id="8" name="Text 6"/>
          <p:cNvSpPr/>
          <p:nvPr/>
        </p:nvSpPr>
        <p:spPr>
          <a:xfrm>
            <a:off x="2393394" y="6282722"/>
            <a:ext cx="10199013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32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Social Development: Insights into education, health, and poverty.</a:t>
            </a:r>
            <a:endParaRPr lang="en-US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194209" y="477560"/>
            <a:ext cx="4337923" cy="5420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70"/>
              </a:lnSpc>
              <a:buNone/>
            </a:pPr>
            <a:r>
              <a:rPr lang="en-US" sz="3416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Methodology</a:t>
            </a:r>
            <a:endParaRPr lang="en-US" sz="3416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677" y="1366599"/>
            <a:ext cx="815935" cy="1242417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212199" y="1985367"/>
            <a:ext cx="84653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2"/>
              </a:lnSpc>
              <a:buNone/>
            </a:pPr>
            <a:r>
              <a:rPr lang="en-US" sz="1708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1</a:t>
            </a:r>
            <a:endParaRPr lang="en-US" sz="1708" dirty="0"/>
          </a:p>
        </p:txBody>
      </p:sp>
      <p:sp>
        <p:nvSpPr>
          <p:cNvPr id="7" name="Text 4"/>
          <p:cNvSpPr/>
          <p:nvPr/>
        </p:nvSpPr>
        <p:spPr>
          <a:xfrm>
            <a:off x="5836087" y="1540073"/>
            <a:ext cx="2168962" cy="271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5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Collection</a:t>
            </a:r>
            <a:endParaRPr lang="en-US" sz="2400" dirty="0"/>
          </a:p>
        </p:txBody>
      </p:sp>
      <p:sp>
        <p:nvSpPr>
          <p:cNvPr id="8" name="Text 5"/>
          <p:cNvSpPr/>
          <p:nvPr/>
        </p:nvSpPr>
        <p:spPr>
          <a:xfrm>
            <a:off x="5836087" y="1915239"/>
            <a:ext cx="5426631" cy="520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9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Aggregate global development indicators from the World Bank database</a:t>
            </a:r>
            <a:endParaRPr lang="en-US" dirty="0"/>
          </a:p>
        </p:txBody>
      </p:sp>
      <p:sp>
        <p:nvSpPr>
          <p:cNvPr id="9" name="Shape 6"/>
          <p:cNvSpPr/>
          <p:nvPr/>
        </p:nvSpPr>
        <p:spPr>
          <a:xfrm>
            <a:off x="5705951" y="2612321"/>
            <a:ext cx="5686901" cy="17324"/>
          </a:xfrm>
          <a:prstGeom prst="roundRect">
            <a:avLst>
              <a:gd name="adj" fmla="val 450722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8650" y="2652355"/>
            <a:ext cx="1631871" cy="1242417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186839" y="3110865"/>
            <a:ext cx="135374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2"/>
              </a:lnSpc>
              <a:buNone/>
            </a:pPr>
            <a:r>
              <a:rPr lang="en-US" sz="1708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2</a:t>
            </a:r>
            <a:endParaRPr lang="en-US" sz="1708" dirty="0"/>
          </a:p>
        </p:txBody>
      </p:sp>
      <p:sp>
        <p:nvSpPr>
          <p:cNvPr id="12" name="Text 8"/>
          <p:cNvSpPr/>
          <p:nvPr/>
        </p:nvSpPr>
        <p:spPr>
          <a:xfrm>
            <a:off x="6243995" y="2955846"/>
            <a:ext cx="2343626" cy="271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5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Data Preprocessing</a:t>
            </a:r>
            <a:endParaRPr lang="en-US" sz="2400" dirty="0"/>
          </a:p>
        </p:txBody>
      </p:sp>
      <p:sp>
        <p:nvSpPr>
          <p:cNvPr id="13" name="Text 9"/>
          <p:cNvSpPr/>
          <p:nvPr/>
        </p:nvSpPr>
        <p:spPr>
          <a:xfrm>
            <a:off x="6243995" y="3331012"/>
            <a:ext cx="4360783" cy="26015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49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Handle missing values, outliers, and data transformations</a:t>
            </a:r>
            <a:endParaRPr lang="en-US" dirty="0"/>
          </a:p>
        </p:txBody>
      </p:sp>
      <p:sp>
        <p:nvSpPr>
          <p:cNvPr id="14" name="Shape 10"/>
          <p:cNvSpPr/>
          <p:nvPr/>
        </p:nvSpPr>
        <p:spPr>
          <a:xfrm>
            <a:off x="6113859" y="3898076"/>
            <a:ext cx="5278993" cy="17324"/>
          </a:xfrm>
          <a:prstGeom prst="roundRect">
            <a:avLst>
              <a:gd name="adj" fmla="val 450722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30742" y="3938111"/>
            <a:ext cx="2447806" cy="1242417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5185053" y="4396621"/>
            <a:ext cx="139065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2"/>
              </a:lnSpc>
              <a:buNone/>
            </a:pPr>
            <a:r>
              <a:rPr lang="en-US" sz="1708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3</a:t>
            </a:r>
            <a:endParaRPr lang="en-US" sz="1708" dirty="0"/>
          </a:p>
        </p:txBody>
      </p:sp>
      <p:sp>
        <p:nvSpPr>
          <p:cNvPr id="17" name="Text 12"/>
          <p:cNvSpPr/>
          <p:nvPr/>
        </p:nvSpPr>
        <p:spPr>
          <a:xfrm>
            <a:off x="6652022" y="4111585"/>
            <a:ext cx="2418159" cy="271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5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Exploratory Analysis</a:t>
            </a:r>
            <a:endParaRPr lang="en-US" sz="2400" dirty="0"/>
          </a:p>
        </p:txBody>
      </p:sp>
      <p:sp>
        <p:nvSpPr>
          <p:cNvPr id="18" name="Text 13"/>
          <p:cNvSpPr/>
          <p:nvPr/>
        </p:nvSpPr>
        <p:spPr>
          <a:xfrm>
            <a:off x="6652022" y="4486751"/>
            <a:ext cx="4610695" cy="520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9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Conduct statistical analysis and visualizations to uncover patterns</a:t>
            </a:r>
            <a:endParaRPr lang="en-US" dirty="0"/>
          </a:p>
        </p:txBody>
      </p:sp>
      <p:sp>
        <p:nvSpPr>
          <p:cNvPr id="19" name="Shape 14"/>
          <p:cNvSpPr/>
          <p:nvPr/>
        </p:nvSpPr>
        <p:spPr>
          <a:xfrm>
            <a:off x="6521887" y="5183832"/>
            <a:ext cx="4870966" cy="17324"/>
          </a:xfrm>
          <a:prstGeom prst="roundRect">
            <a:avLst>
              <a:gd name="adj" fmla="val 450722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2715" y="5223867"/>
            <a:ext cx="3263741" cy="1242417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5177433" y="5682377"/>
            <a:ext cx="154186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2"/>
              </a:lnSpc>
              <a:buNone/>
            </a:pPr>
            <a:r>
              <a:rPr lang="en-US" sz="1708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4</a:t>
            </a:r>
            <a:endParaRPr lang="en-US" sz="1708" dirty="0"/>
          </a:p>
        </p:txBody>
      </p:sp>
      <p:sp>
        <p:nvSpPr>
          <p:cNvPr id="22" name="Text 16"/>
          <p:cNvSpPr/>
          <p:nvPr/>
        </p:nvSpPr>
        <p:spPr>
          <a:xfrm>
            <a:off x="7059930" y="5397341"/>
            <a:ext cx="2168962" cy="271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5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Modeling</a:t>
            </a:r>
            <a:endParaRPr lang="en-US" sz="2400" dirty="0"/>
          </a:p>
        </p:txBody>
      </p:sp>
      <p:sp>
        <p:nvSpPr>
          <p:cNvPr id="23" name="Text 17"/>
          <p:cNvSpPr/>
          <p:nvPr/>
        </p:nvSpPr>
        <p:spPr>
          <a:xfrm>
            <a:off x="7059930" y="5772507"/>
            <a:ext cx="4202787" cy="520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9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Apply machine learning techniques for predictive modeling</a:t>
            </a:r>
            <a:endParaRPr lang="en-US" dirty="0"/>
          </a:p>
        </p:txBody>
      </p:sp>
      <p:sp>
        <p:nvSpPr>
          <p:cNvPr id="24" name="Shape 18"/>
          <p:cNvSpPr/>
          <p:nvPr/>
        </p:nvSpPr>
        <p:spPr>
          <a:xfrm>
            <a:off x="6929795" y="6469588"/>
            <a:ext cx="4463058" cy="17324"/>
          </a:xfrm>
          <a:prstGeom prst="roundRect">
            <a:avLst>
              <a:gd name="adj" fmla="val 450722"/>
            </a:avLst>
          </a:prstGeom>
          <a:solidFill>
            <a:srgbClr val="C3D4CC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4807" y="6509623"/>
            <a:ext cx="4079677" cy="1242417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5180290" y="6968133"/>
            <a:ext cx="148590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62"/>
              </a:lnSpc>
              <a:buNone/>
            </a:pPr>
            <a:r>
              <a:rPr lang="en-US" sz="1708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5</a:t>
            </a:r>
            <a:endParaRPr lang="en-US" sz="1708" dirty="0"/>
          </a:p>
        </p:txBody>
      </p:sp>
      <p:sp>
        <p:nvSpPr>
          <p:cNvPr id="27" name="Text 20"/>
          <p:cNvSpPr/>
          <p:nvPr/>
        </p:nvSpPr>
        <p:spPr>
          <a:xfrm>
            <a:off x="7467957" y="6683097"/>
            <a:ext cx="2168962" cy="271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35"/>
              </a:lnSpc>
              <a:buNone/>
            </a:pPr>
            <a:r>
              <a:rPr lang="en-US" sz="2400" b="1" dirty="0">
                <a:solidFill>
                  <a:srgbClr val="3B4E4E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Evaluation</a:t>
            </a:r>
            <a:endParaRPr lang="en-US" sz="2400" dirty="0"/>
          </a:p>
        </p:txBody>
      </p:sp>
      <p:sp>
        <p:nvSpPr>
          <p:cNvPr id="28" name="Text 21"/>
          <p:cNvSpPr/>
          <p:nvPr/>
        </p:nvSpPr>
        <p:spPr>
          <a:xfrm>
            <a:off x="7467957" y="7058263"/>
            <a:ext cx="3794760" cy="5203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049"/>
              </a:lnSpc>
              <a:buNone/>
            </a:pPr>
            <a:r>
              <a:rPr lang="en-US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Assess model performance and interpret the results</a:t>
            </a:r>
            <a:endParaRPr lang="en-US" dirty="0"/>
          </a:p>
        </p:txBody>
      </p:sp>
      <p:pic>
        <p:nvPicPr>
          <p:cNvPr id="29" name="Image 5" descr="preencoded.png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4B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sp>
        <p:nvSpPr>
          <p:cNvPr id="4" name="Text 2"/>
          <p:cNvSpPr/>
          <p:nvPr/>
        </p:nvSpPr>
        <p:spPr>
          <a:xfrm>
            <a:off x="2037993" y="1638419"/>
            <a:ext cx="969942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233939"/>
                </a:solidFill>
                <a:latin typeface="Syne" pitchFamily="34" charset="0"/>
                <a:ea typeface="Syne" pitchFamily="34" charset="-122"/>
                <a:cs typeface="Syne" pitchFamily="34" charset="-120"/>
              </a:rPr>
              <a:t>Exploratory Data Analysis (EDA)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393394" y="2743795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8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Feature Engineering:</a:t>
            </a:r>
            <a:endParaRPr lang="en-US" sz="2800" dirty="0"/>
          </a:p>
        </p:txBody>
      </p:sp>
      <p:sp>
        <p:nvSpPr>
          <p:cNvPr id="6" name="Text 4"/>
          <p:cNvSpPr/>
          <p:nvPr/>
        </p:nvSpPr>
        <p:spPr>
          <a:xfrm>
            <a:off x="2393394" y="3586282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Data description and feature importance.</a:t>
            </a:r>
            <a:endParaRPr lang="en-US" sz="2800" dirty="0"/>
          </a:p>
        </p:txBody>
      </p:sp>
      <p:sp>
        <p:nvSpPr>
          <p:cNvPr id="7" name="Text 5"/>
          <p:cNvSpPr/>
          <p:nvPr/>
        </p:nvSpPr>
        <p:spPr>
          <a:xfrm>
            <a:off x="2393394" y="4408290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800" b="1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Visualizations:</a:t>
            </a:r>
            <a:endParaRPr lang="en-US" sz="2800" dirty="0"/>
          </a:p>
        </p:txBody>
      </p:sp>
      <p:sp>
        <p:nvSpPr>
          <p:cNvPr id="8" name="Text 6"/>
          <p:cNvSpPr/>
          <p:nvPr/>
        </p:nvSpPr>
        <p:spPr>
          <a:xfrm>
            <a:off x="2393394" y="5114567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Histograms for data distribution.</a:t>
            </a:r>
            <a:endParaRPr lang="en-US" sz="2800" dirty="0"/>
          </a:p>
        </p:txBody>
      </p:sp>
      <p:sp>
        <p:nvSpPr>
          <p:cNvPr id="9" name="Text 7"/>
          <p:cNvSpPr/>
          <p:nvPr/>
        </p:nvSpPr>
        <p:spPr>
          <a:xfrm>
            <a:off x="2393394" y="5936575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342900" indent="-342900" algn="l">
              <a:lnSpc>
                <a:spcPts val="2624"/>
              </a:lnSpc>
              <a:buSzPct val="100000"/>
              <a:buChar char="•"/>
            </a:pPr>
            <a:r>
              <a:rPr lang="en-US" sz="2800" dirty="0">
                <a:solidFill>
                  <a:srgbClr val="3B4E4E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Scatter plots for feature relationships.</a:t>
            </a:r>
            <a:endParaRPr lang="en-US" sz="28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6722" y="3028891"/>
            <a:ext cx="5006221" cy="34253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5E6B2B89-B028-D5FE-EDE1-BC50F803680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pic>
        <p:nvPicPr>
          <p:cNvPr id="4" name="Picture 3" descr="A group of blue and white graphs&#10;&#10;Description automatically generated">
            <a:extLst>
              <a:ext uri="{FF2B5EF4-FFF2-40B4-BE49-F238E27FC236}">
                <a16:creationId xmlns:a16="http://schemas.microsoft.com/office/drawing/2014/main" id="{A79268F1-9D49-F3D2-368C-399CEEED8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4671" y="0"/>
            <a:ext cx="11141057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0329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5E6B2B89-B028-D5FE-EDE1-BC50F803680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3527991B-B827-4E06-B32F-34D7806B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5795" y="0"/>
            <a:ext cx="10978809" cy="822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14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">
            <a:extLst>
              <a:ext uri="{FF2B5EF4-FFF2-40B4-BE49-F238E27FC236}">
                <a16:creationId xmlns:a16="http://schemas.microsoft.com/office/drawing/2014/main" id="{5E6B2B89-B028-D5FE-EDE1-BC50F803680B}"/>
              </a:ext>
            </a:extLst>
          </p:cNvPr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E6"/>
          </a:solidFill>
          <a:ln/>
        </p:spPr>
        <p:txBody>
          <a:bodyPr/>
          <a:lstStyle/>
          <a:p>
            <a:endParaRPr lang="en-US" sz="3200"/>
          </a:p>
        </p:txBody>
      </p:sp>
      <p:pic>
        <p:nvPicPr>
          <p:cNvPr id="4" name="Picture 3" descr="A screenshot of a graph&#10;&#10;Description automatically generated">
            <a:extLst>
              <a:ext uri="{FF2B5EF4-FFF2-40B4-BE49-F238E27FC236}">
                <a16:creationId xmlns:a16="http://schemas.microsoft.com/office/drawing/2014/main" id="{37C06873-686B-636E-1441-059D3D9DC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5717" y="173727"/>
            <a:ext cx="10089359" cy="8082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72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490</Words>
  <Application>Microsoft Office PowerPoint</Application>
  <PresentationFormat>Custom</PresentationFormat>
  <Paragraphs>93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Overpass</vt:lpstr>
      <vt:lpstr>Syne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Faisal</cp:lastModifiedBy>
  <cp:revision>5</cp:revision>
  <dcterms:created xsi:type="dcterms:W3CDTF">2024-06-12T15:11:52Z</dcterms:created>
  <dcterms:modified xsi:type="dcterms:W3CDTF">2024-06-12T16:49:34Z</dcterms:modified>
</cp:coreProperties>
</file>